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6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7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36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6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2416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791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2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295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20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76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5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2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8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9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3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74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4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30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35546-CFDB-48E7-9E6E-EAE7B4F0ED7B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988DB-23F2-426F-82EC-C6678584F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617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BAF9328-B04C-B6D4-B3F0-6DA6C3B844F6}"/>
              </a:ext>
            </a:extLst>
          </p:cNvPr>
          <p:cNvCxnSpPr>
            <a:cxnSpLocks/>
          </p:cNvCxnSpPr>
          <p:nvPr/>
        </p:nvCxnSpPr>
        <p:spPr>
          <a:xfrm>
            <a:off x="4825315" y="840259"/>
            <a:ext cx="0" cy="5202195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2C06DA-1F27-72FA-54CE-118810793963}"/>
              </a:ext>
            </a:extLst>
          </p:cNvPr>
          <p:cNvCxnSpPr>
            <a:cxnSpLocks/>
          </p:cNvCxnSpPr>
          <p:nvPr/>
        </p:nvCxnSpPr>
        <p:spPr>
          <a:xfrm>
            <a:off x="7115433" y="815546"/>
            <a:ext cx="0" cy="5226908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E74CC8-2C4A-8E96-5C40-B95FD7157168}"/>
              </a:ext>
            </a:extLst>
          </p:cNvPr>
          <p:cNvCxnSpPr>
            <a:cxnSpLocks/>
          </p:cNvCxnSpPr>
          <p:nvPr/>
        </p:nvCxnSpPr>
        <p:spPr>
          <a:xfrm flipH="1">
            <a:off x="3563896" y="2246871"/>
            <a:ext cx="4619368" cy="0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0E08AC-12B7-BD03-22D4-DF869E462531}"/>
              </a:ext>
            </a:extLst>
          </p:cNvPr>
          <p:cNvCxnSpPr>
            <a:cxnSpLocks/>
          </p:cNvCxnSpPr>
          <p:nvPr/>
        </p:nvCxnSpPr>
        <p:spPr>
          <a:xfrm flipH="1">
            <a:off x="3563896" y="4407243"/>
            <a:ext cx="4619368" cy="0"/>
          </a:xfrm>
          <a:prstGeom prst="line">
            <a:avLst/>
          </a:prstGeom>
          <a:ln w="7620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7E1CB2D-8448-48A9-82F9-181EB10A964D}"/>
              </a:ext>
            </a:extLst>
          </p:cNvPr>
          <p:cNvSpPr txBox="1"/>
          <p:nvPr/>
        </p:nvSpPr>
        <p:spPr>
          <a:xfrm>
            <a:off x="7318295" y="2819906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5B77F7-927D-3471-D967-F71EFDAA6386}"/>
              </a:ext>
            </a:extLst>
          </p:cNvPr>
          <p:cNvSpPr txBox="1"/>
          <p:nvPr/>
        </p:nvSpPr>
        <p:spPr>
          <a:xfrm>
            <a:off x="3845017" y="99779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188F46-34CB-1FC9-9211-845EABBA2B52}"/>
              </a:ext>
            </a:extLst>
          </p:cNvPr>
          <p:cNvSpPr txBox="1"/>
          <p:nvPr/>
        </p:nvSpPr>
        <p:spPr>
          <a:xfrm>
            <a:off x="3771901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A16D99-B331-EEBC-E199-D0C842AC4FD2}"/>
              </a:ext>
            </a:extLst>
          </p:cNvPr>
          <p:cNvSpPr txBox="1"/>
          <p:nvPr/>
        </p:nvSpPr>
        <p:spPr>
          <a:xfrm>
            <a:off x="7279166" y="99779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53EEF5-CAF8-5545-1C54-8947797DF01C}"/>
              </a:ext>
            </a:extLst>
          </p:cNvPr>
          <p:cNvSpPr txBox="1"/>
          <p:nvPr/>
        </p:nvSpPr>
        <p:spPr>
          <a:xfrm>
            <a:off x="3771901" y="2890789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5348798-ABEA-8C06-0336-92D3B3AE7502}"/>
              </a:ext>
            </a:extLst>
          </p:cNvPr>
          <p:cNvSpPr txBox="1"/>
          <p:nvPr/>
        </p:nvSpPr>
        <p:spPr>
          <a:xfrm>
            <a:off x="5585258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899960-317B-C185-CCCC-AC551C24A052}"/>
              </a:ext>
            </a:extLst>
          </p:cNvPr>
          <p:cNvSpPr txBox="1"/>
          <p:nvPr/>
        </p:nvSpPr>
        <p:spPr>
          <a:xfrm>
            <a:off x="5480225" y="980293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BD3AA9-77DA-CA97-B2FB-BBACAC7B42A0}"/>
              </a:ext>
            </a:extLst>
          </p:cNvPr>
          <p:cNvSpPr txBox="1"/>
          <p:nvPr/>
        </p:nvSpPr>
        <p:spPr>
          <a:xfrm>
            <a:off x="5585258" y="2873283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5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18D545-33CD-639E-D37E-2BEDF592E346}"/>
              </a:ext>
            </a:extLst>
          </p:cNvPr>
          <p:cNvSpPr txBox="1"/>
          <p:nvPr/>
        </p:nvSpPr>
        <p:spPr>
          <a:xfrm>
            <a:off x="7366686" y="4834578"/>
            <a:ext cx="797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latin typeface="Arial Black" panose="020B0A04020102020204" pitchFamily="34" charset="0"/>
              </a:rPr>
              <a:t>9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CD8781-9C61-9FAA-3A3C-53340288C45D}"/>
              </a:ext>
            </a:extLst>
          </p:cNvPr>
          <p:cNvSpPr txBox="1"/>
          <p:nvPr/>
        </p:nvSpPr>
        <p:spPr>
          <a:xfrm rot="20182965">
            <a:off x="311611" y="770340"/>
            <a:ext cx="32551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Tic-Tac-To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258F60-A73D-BC28-5200-3F7848156DA6}"/>
              </a:ext>
            </a:extLst>
          </p:cNvPr>
          <p:cNvSpPr txBox="1"/>
          <p:nvPr/>
        </p:nvSpPr>
        <p:spPr>
          <a:xfrm>
            <a:off x="594161" y="224069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6CA7FF5-8B21-8C30-7C07-3435AE139A00}"/>
              </a:ext>
            </a:extLst>
          </p:cNvPr>
          <p:cNvSpPr txBox="1"/>
          <p:nvPr/>
        </p:nvSpPr>
        <p:spPr>
          <a:xfrm>
            <a:off x="573575" y="287328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F813CC-BFEF-B017-E59C-915F42A13DFC}"/>
              </a:ext>
            </a:extLst>
          </p:cNvPr>
          <p:cNvSpPr txBox="1"/>
          <p:nvPr/>
        </p:nvSpPr>
        <p:spPr>
          <a:xfrm>
            <a:off x="543722" y="4076746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B1FD8A5-AE96-8712-D897-028D28A7F88B}"/>
              </a:ext>
            </a:extLst>
          </p:cNvPr>
          <p:cNvSpPr txBox="1"/>
          <p:nvPr/>
        </p:nvSpPr>
        <p:spPr>
          <a:xfrm>
            <a:off x="561221" y="346882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D33228-358A-E9B5-DB9E-C1F78BA197A9}"/>
              </a:ext>
            </a:extLst>
          </p:cNvPr>
          <p:cNvSpPr txBox="1"/>
          <p:nvPr/>
        </p:nvSpPr>
        <p:spPr>
          <a:xfrm>
            <a:off x="1496205" y="2236363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2D905C-E81D-FD0E-609F-DC81C9CFC74F}"/>
              </a:ext>
            </a:extLst>
          </p:cNvPr>
          <p:cNvSpPr txBox="1"/>
          <p:nvPr/>
        </p:nvSpPr>
        <p:spPr>
          <a:xfrm>
            <a:off x="525199" y="5334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C82D74D-2916-BA76-077D-9EF729607F25}"/>
              </a:ext>
            </a:extLst>
          </p:cNvPr>
          <p:cNvSpPr txBox="1"/>
          <p:nvPr/>
        </p:nvSpPr>
        <p:spPr>
          <a:xfrm>
            <a:off x="526223" y="4705538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X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CEF483-E4A9-19DD-960F-57B4810ADD6E}"/>
              </a:ext>
            </a:extLst>
          </p:cNvPr>
          <p:cNvSpPr txBox="1"/>
          <p:nvPr/>
        </p:nvSpPr>
        <p:spPr>
          <a:xfrm>
            <a:off x="1489032" y="3504231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B1661B6-9EC8-2E08-8272-4567196FBBED}"/>
              </a:ext>
            </a:extLst>
          </p:cNvPr>
          <p:cNvSpPr txBox="1"/>
          <p:nvPr/>
        </p:nvSpPr>
        <p:spPr>
          <a:xfrm>
            <a:off x="1466870" y="4105231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024F440-191D-88B9-CF97-FB9E7FA34353}"/>
              </a:ext>
            </a:extLst>
          </p:cNvPr>
          <p:cNvSpPr txBox="1"/>
          <p:nvPr/>
        </p:nvSpPr>
        <p:spPr>
          <a:xfrm>
            <a:off x="1476676" y="4733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7609CF9-9DAE-1105-F6C0-9587CD85158D}"/>
              </a:ext>
            </a:extLst>
          </p:cNvPr>
          <p:cNvSpPr txBox="1"/>
          <p:nvPr/>
        </p:nvSpPr>
        <p:spPr>
          <a:xfrm>
            <a:off x="1453988" y="533433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64500E-A708-C2AD-66D6-A773F8C218EA}"/>
              </a:ext>
            </a:extLst>
          </p:cNvPr>
          <p:cNvSpPr txBox="1"/>
          <p:nvPr/>
        </p:nvSpPr>
        <p:spPr>
          <a:xfrm>
            <a:off x="1500320" y="2873570"/>
            <a:ext cx="6796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accent1"/>
                </a:solidFill>
                <a:latin typeface="Arial Black" panose="020B0A04020102020204" pitchFamily="34" charset="0"/>
              </a:rPr>
              <a:t>O</a:t>
            </a:r>
            <a:endParaRPr lang="en-US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085DADF-54E8-BBB4-790A-BCEC7C5718D9}"/>
              </a:ext>
            </a:extLst>
          </p:cNvPr>
          <p:cNvSpPr txBox="1"/>
          <p:nvPr/>
        </p:nvSpPr>
        <p:spPr>
          <a:xfrm rot="1362594">
            <a:off x="8577814" y="999631"/>
            <a:ext cx="32551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 Black" panose="020B0A04020102020204" pitchFamily="34" charset="0"/>
              </a:rPr>
              <a:t>Chapter 8</a:t>
            </a:r>
          </a:p>
        </p:txBody>
      </p:sp>
    </p:spTree>
    <p:extLst>
      <p:ext uri="{BB962C8B-B14F-4D97-AF65-F5344CB8AC3E}">
        <p14:creationId xmlns:p14="http://schemas.microsoft.com/office/powerpoint/2010/main" val="251988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4045CE-4DD8-4545-BDFC-C46D344E250C}"/>
              </a:ext>
            </a:extLst>
          </p:cNvPr>
          <p:cNvSpPr txBox="1"/>
          <p:nvPr/>
        </p:nvSpPr>
        <p:spPr>
          <a:xfrm>
            <a:off x="683046" y="264404"/>
            <a:ext cx="108185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#9</a:t>
            </a:r>
          </a:p>
          <a:p>
            <a:r>
              <a:rPr lang="en-US" sz="3600" dirty="0"/>
              <a:t>A manager asks a chef to continue cooking chicken breasts after seeing them cooked to an incorrect temperature.  This is an example of which step in active managerial control?</a:t>
            </a:r>
          </a:p>
          <a:p>
            <a:endParaRPr lang="en-US" sz="3600" dirty="0"/>
          </a:p>
          <a:p>
            <a:r>
              <a:rPr lang="en-US" sz="3600" dirty="0"/>
              <a:t>A:  Identifying risks</a:t>
            </a:r>
          </a:p>
          <a:p>
            <a:r>
              <a:rPr lang="en-US" sz="3600" dirty="0"/>
              <a:t>B:  Monitoring</a:t>
            </a:r>
          </a:p>
          <a:p>
            <a:r>
              <a:rPr lang="en-US" sz="3600" dirty="0"/>
              <a:t>C:  Corrective action</a:t>
            </a:r>
          </a:p>
          <a:p>
            <a:r>
              <a:rPr lang="en-US" sz="3600" dirty="0"/>
              <a:t>D:  Re-evaluation</a:t>
            </a:r>
          </a:p>
        </p:txBody>
      </p:sp>
    </p:spTree>
    <p:extLst>
      <p:ext uri="{BB962C8B-B14F-4D97-AF65-F5344CB8AC3E}">
        <p14:creationId xmlns:p14="http://schemas.microsoft.com/office/powerpoint/2010/main" val="171357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7D587F-763C-47C3-AAD8-13E9F01C9842}"/>
              </a:ext>
            </a:extLst>
          </p:cNvPr>
          <p:cNvSpPr txBox="1"/>
          <p:nvPr/>
        </p:nvSpPr>
        <p:spPr>
          <a:xfrm>
            <a:off x="826265" y="1791730"/>
            <a:ext cx="106202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#1</a:t>
            </a:r>
          </a:p>
          <a:p>
            <a:pPr algn="ctr"/>
            <a:r>
              <a:rPr lang="en-US" sz="6000" dirty="0"/>
              <a:t>Food Safety Management Programs could include: </a:t>
            </a:r>
          </a:p>
          <a:p>
            <a:pPr algn="ctr"/>
            <a:r>
              <a:rPr lang="en-US" sz="6000" dirty="0"/>
              <a:t>(Name 5)</a:t>
            </a:r>
          </a:p>
        </p:txBody>
      </p:sp>
    </p:spTree>
    <p:extLst>
      <p:ext uri="{BB962C8B-B14F-4D97-AF65-F5344CB8AC3E}">
        <p14:creationId xmlns:p14="http://schemas.microsoft.com/office/powerpoint/2010/main" val="370062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33F7C1-5A96-4516-9648-F9F9448FABFB}"/>
              </a:ext>
            </a:extLst>
          </p:cNvPr>
          <p:cNvSpPr txBox="1"/>
          <p:nvPr/>
        </p:nvSpPr>
        <p:spPr>
          <a:xfrm>
            <a:off x="550844" y="528809"/>
            <a:ext cx="1127025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#2</a:t>
            </a:r>
          </a:p>
          <a:p>
            <a:pPr algn="ctr"/>
            <a:r>
              <a:rPr lang="en-US" sz="5400" dirty="0"/>
              <a:t>HACCP is one system you can implement to achieve active managerial control of food-borne illness risk factors.  </a:t>
            </a:r>
          </a:p>
          <a:p>
            <a:pPr algn="ctr"/>
            <a:r>
              <a:rPr lang="en-US" sz="5400" dirty="0"/>
              <a:t>HACCP stands for:</a:t>
            </a:r>
          </a:p>
        </p:txBody>
      </p:sp>
    </p:spTree>
    <p:extLst>
      <p:ext uri="{BB962C8B-B14F-4D97-AF65-F5344CB8AC3E}">
        <p14:creationId xmlns:p14="http://schemas.microsoft.com/office/powerpoint/2010/main" val="4011673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1CA8BC-063A-4CF5-BABB-29C7D8EE5C4B}"/>
              </a:ext>
            </a:extLst>
          </p:cNvPr>
          <p:cNvSpPr txBox="1"/>
          <p:nvPr/>
        </p:nvSpPr>
        <p:spPr>
          <a:xfrm>
            <a:off x="848298" y="969484"/>
            <a:ext cx="1106093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#3</a:t>
            </a:r>
          </a:p>
          <a:p>
            <a:r>
              <a:rPr lang="en-US" sz="3600" dirty="0"/>
              <a:t>5 common risk factors for food-borne illness: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Purchasing food from ______sources.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Failing to ______ food correctly.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Holding food at ________ temperatures.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Using contaminated _____.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Practicing poor personal ______.</a:t>
            </a:r>
          </a:p>
        </p:txBody>
      </p:sp>
    </p:spTree>
    <p:extLst>
      <p:ext uri="{BB962C8B-B14F-4D97-AF65-F5344CB8AC3E}">
        <p14:creationId xmlns:p14="http://schemas.microsoft.com/office/powerpoint/2010/main" val="177448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26A69-9396-4ED7-88D0-F32ADBAA7BB9}"/>
              </a:ext>
            </a:extLst>
          </p:cNvPr>
          <p:cNvSpPr txBox="1"/>
          <p:nvPr/>
        </p:nvSpPr>
        <p:spPr>
          <a:xfrm>
            <a:off x="903383" y="1961002"/>
            <a:ext cx="104439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#4</a:t>
            </a:r>
          </a:p>
          <a:p>
            <a:pPr algn="ctr"/>
            <a:r>
              <a:rPr lang="en-US" sz="6600" dirty="0"/>
              <a:t>What does SOP stand for?</a:t>
            </a:r>
          </a:p>
        </p:txBody>
      </p:sp>
    </p:spTree>
    <p:extLst>
      <p:ext uri="{BB962C8B-B14F-4D97-AF65-F5344CB8AC3E}">
        <p14:creationId xmlns:p14="http://schemas.microsoft.com/office/powerpoint/2010/main" val="1459591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8A9401-BA27-4C2B-A205-BD53AB58EAF8}"/>
              </a:ext>
            </a:extLst>
          </p:cNvPr>
          <p:cNvSpPr txBox="1"/>
          <p:nvPr/>
        </p:nvSpPr>
        <p:spPr>
          <a:xfrm>
            <a:off x="758328" y="804230"/>
            <a:ext cx="1067534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#5</a:t>
            </a:r>
          </a:p>
          <a:p>
            <a:r>
              <a:rPr lang="en-US" sz="4400" dirty="0"/>
              <a:t>To implement an active managerial control system, you should:</a:t>
            </a:r>
          </a:p>
          <a:p>
            <a:endParaRPr lang="en-US" sz="4400" dirty="0"/>
          </a:p>
          <a:p>
            <a:r>
              <a:rPr lang="en-US" sz="4400" dirty="0"/>
              <a:t>1:  Identify risks</a:t>
            </a:r>
          </a:p>
          <a:p>
            <a:r>
              <a:rPr lang="en-US" sz="4400" dirty="0"/>
              <a:t>2:  Monitor</a:t>
            </a:r>
          </a:p>
          <a:p>
            <a:r>
              <a:rPr lang="en-US" sz="4400" dirty="0"/>
              <a:t>3:  ????</a:t>
            </a:r>
          </a:p>
        </p:txBody>
      </p:sp>
    </p:spTree>
    <p:extLst>
      <p:ext uri="{BB962C8B-B14F-4D97-AF65-F5344CB8AC3E}">
        <p14:creationId xmlns:p14="http://schemas.microsoft.com/office/powerpoint/2010/main" val="140491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8F3D3F-789A-4781-895A-670D554ED561}"/>
              </a:ext>
            </a:extLst>
          </p:cNvPr>
          <p:cNvSpPr txBox="1"/>
          <p:nvPr/>
        </p:nvSpPr>
        <p:spPr>
          <a:xfrm>
            <a:off x="627961" y="1156771"/>
            <a:ext cx="997026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#6</a:t>
            </a:r>
          </a:p>
          <a:p>
            <a:r>
              <a:rPr lang="en-US" sz="4400" dirty="0"/>
              <a:t>To implement an active managerial control system, you should have:</a:t>
            </a:r>
          </a:p>
          <a:p>
            <a:endParaRPr lang="en-US" sz="4400" dirty="0"/>
          </a:p>
          <a:p>
            <a:r>
              <a:rPr lang="en-US" sz="4400" dirty="0"/>
              <a:t>4: Management oversight</a:t>
            </a:r>
          </a:p>
          <a:p>
            <a:r>
              <a:rPr lang="en-US" sz="4400" dirty="0"/>
              <a:t>5:  ????</a:t>
            </a:r>
          </a:p>
          <a:p>
            <a:r>
              <a:rPr lang="en-US" sz="4400" dirty="0"/>
              <a:t>6:  Re-evaluation</a:t>
            </a:r>
          </a:p>
        </p:txBody>
      </p:sp>
    </p:spTree>
    <p:extLst>
      <p:ext uri="{BB962C8B-B14F-4D97-AF65-F5344CB8AC3E}">
        <p14:creationId xmlns:p14="http://schemas.microsoft.com/office/powerpoint/2010/main" val="137992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A4F8E7-EFA7-4699-AF86-551F6A2F060D}"/>
              </a:ext>
            </a:extLst>
          </p:cNvPr>
          <p:cNvSpPr txBox="1"/>
          <p:nvPr/>
        </p:nvSpPr>
        <p:spPr>
          <a:xfrm>
            <a:off x="749147" y="1145755"/>
            <a:ext cx="109617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#7</a:t>
            </a:r>
          </a:p>
          <a:p>
            <a:pPr algn="ctr"/>
            <a:r>
              <a:rPr lang="en-US" sz="4400" dirty="0"/>
              <a:t>The FDA provides specific recommendations for controlling the common risk factors for food-borne illness.  </a:t>
            </a:r>
          </a:p>
          <a:p>
            <a:pPr algn="ctr"/>
            <a:r>
              <a:rPr lang="en-US" sz="4400" dirty="0"/>
              <a:t>These are known as _____  ______  ______.</a:t>
            </a:r>
          </a:p>
        </p:txBody>
      </p:sp>
    </p:spTree>
    <p:extLst>
      <p:ext uri="{BB962C8B-B14F-4D97-AF65-F5344CB8AC3E}">
        <p14:creationId xmlns:p14="http://schemas.microsoft.com/office/powerpoint/2010/main" val="101584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5BB20D-E385-4F68-8146-9B112B628EE7}"/>
              </a:ext>
            </a:extLst>
          </p:cNvPr>
          <p:cNvSpPr txBox="1"/>
          <p:nvPr/>
        </p:nvSpPr>
        <p:spPr>
          <a:xfrm>
            <a:off x="506776" y="407623"/>
            <a:ext cx="111711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#8</a:t>
            </a:r>
          </a:p>
          <a:p>
            <a:r>
              <a:rPr lang="en-US" sz="4000" dirty="0"/>
              <a:t>One way for managers to show that they know how to keep food safe is to </a:t>
            </a:r>
          </a:p>
          <a:p>
            <a:endParaRPr lang="en-US" sz="4000" dirty="0"/>
          </a:p>
          <a:p>
            <a:r>
              <a:rPr lang="en-US" sz="4000" dirty="0"/>
              <a:t>A:  become certified in food safety.</a:t>
            </a:r>
          </a:p>
          <a:p>
            <a:r>
              <a:rPr lang="en-US" sz="4000" dirty="0"/>
              <a:t>B:  take cooking temperatures.</a:t>
            </a:r>
          </a:p>
          <a:p>
            <a:r>
              <a:rPr lang="en-US" sz="4000" dirty="0"/>
              <a:t>C:  monitor employee behaviors.</a:t>
            </a:r>
          </a:p>
          <a:p>
            <a:r>
              <a:rPr lang="en-US" sz="4000" dirty="0"/>
              <a:t>D:  conduct self-inspections.</a:t>
            </a:r>
          </a:p>
        </p:txBody>
      </p:sp>
    </p:spTree>
    <p:extLst>
      <p:ext uri="{BB962C8B-B14F-4D97-AF65-F5344CB8AC3E}">
        <p14:creationId xmlns:p14="http://schemas.microsoft.com/office/powerpoint/2010/main" val="177486514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15</TotalTime>
  <Words>265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Cawley</dc:creator>
  <cp:lastModifiedBy>Holly Cawley</cp:lastModifiedBy>
  <cp:revision>2</cp:revision>
  <dcterms:created xsi:type="dcterms:W3CDTF">2022-04-19T01:03:12Z</dcterms:created>
  <dcterms:modified xsi:type="dcterms:W3CDTF">2024-04-15T17:23:22Z</dcterms:modified>
</cp:coreProperties>
</file>